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</p:sldIdLst>
  <p:sldSz cx="9144000" cy="6858000" type="screen4x3"/>
  <p:notesSz cx="6858000" cy="9144000"/>
  <p:embeddedFontLst>
    <p:embeddedFont>
      <p:font typeface="Cambria" pitchFamily="18" charset="0"/>
      <p:regular r:id="rId9"/>
      <p:bold r:id="rId10"/>
      <p:italic r:id="rId11"/>
      <p:boldItalic r:id="rId12"/>
    </p:embeddedFont>
    <p:embeddedFont>
      <p:font typeface="Bookman Old Style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onotype Corsiva" pitchFamily="66" charset="0"/>
      <p: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F0A"/>
    <a:srgbClr val="CC9B00"/>
    <a:srgbClr val="AD23A6"/>
    <a:srgbClr val="843799"/>
    <a:srgbClr val="FFFF66"/>
    <a:srgbClr val="66FF66"/>
    <a:srgbClr val="C1E1ED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0929"/>
  </p:normalViewPr>
  <p:slideViewPr>
    <p:cSldViewPr showGuides="1">
      <p:cViewPr varScale="1">
        <p:scale>
          <a:sx n="110" d="100"/>
          <a:sy n="110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BCE2A7-411E-4BC7-BA37-8ECC7A200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5DF7C-6C41-46CE-A7F7-3F7B2B6EA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286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EA4E9-1D2C-4F00-92CC-CF0754746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2266-21B5-4DF5-89EF-2497B9302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52377-E7B1-4E45-A1DE-8B588ABB5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A6529-246B-461C-960D-C0CE8CB9C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5ADA-735A-4416-BA44-C769CDFBE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BD19-1CE6-406A-AC27-FE18521B2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B371D-5A25-4998-B764-F6BBCFA66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5310-1213-4764-8B58-19B27166E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23458-8EC9-4484-AE62-63BEE9400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1722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95725" y="617220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42163" y="6172200"/>
            <a:ext cx="184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E5508E1-5A7A-4735-861A-D5CC59607E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6000"/>
            <a:ext cx="82868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9050"/>
                <a:solidFill>
                  <a:srgbClr val="FFC000"/>
                </a:solidFill>
                <a:effectLst>
                  <a:glow rad="63500">
                    <a:schemeClr val="accent4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Периферийные устройства ПК</a:t>
            </a:r>
            <a:endParaRPr lang="ru-RU" sz="5000" b="1" dirty="0">
              <a:ln w="19050"/>
              <a:solidFill>
                <a:srgbClr val="FFC000"/>
              </a:solidFill>
              <a:effectLst>
                <a:glow rad="63500">
                  <a:schemeClr val="accent4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Звуковые колонки</a:t>
            </a:r>
            <a:endParaRPr lang="ru-RU" sz="44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От обычных акустических колонок, </a:t>
            </a:r>
            <a:r>
              <a:rPr lang="ru-RU" sz="2000" b="1" i="1" spc="-60" dirty="0" smtClean="0">
                <a:latin typeface="Calibri" pitchFamily="34" charset="0"/>
              </a:rPr>
              <a:t>колонки для компьютера</a:t>
            </a:r>
            <a:r>
              <a:rPr lang="ru-RU" sz="2000" spc="-60" dirty="0" smtClean="0">
                <a:latin typeface="Calibri" pitchFamily="34" charset="0"/>
              </a:rPr>
              <a:t> мало чем отличаются, разве что занимают меньше места и имеют совместимость со звуковой картой компьютера, в линейный вход которой и подключаются.</a:t>
            </a:r>
            <a:endParaRPr lang="ru-RU" sz="2000" spc="-60" dirty="0">
              <a:latin typeface="Calibri" pitchFamily="34" charset="0"/>
            </a:endParaRPr>
          </a:p>
        </p:txBody>
      </p:sp>
      <p:pic>
        <p:nvPicPr>
          <p:cNvPr id="2051" name="Picture 3" descr="C:\Documents and Settings\Admin\Рабочий стол\ma333_02_big.jpg"/>
          <p:cNvPicPr>
            <a:picLocks noChangeAspect="1" noChangeArrowheads="1"/>
          </p:cNvPicPr>
          <p:nvPr/>
        </p:nvPicPr>
        <p:blipFill>
          <a:blip r:embed="rId2" cstate="print"/>
          <a:srcRect t="4286" b="3571"/>
          <a:stretch>
            <a:fillRect/>
          </a:stretch>
        </p:blipFill>
        <p:spPr bwMode="auto">
          <a:xfrm>
            <a:off x="4071934" y="2928934"/>
            <a:ext cx="333375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Звуковые колонки</a:t>
            </a:r>
            <a:endParaRPr lang="ru-RU" sz="44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60" dirty="0" smtClean="0">
                <a:latin typeface="Calibri" pitchFamily="34" charset="0"/>
              </a:rPr>
              <a:t>Компьютерные колонки</a:t>
            </a:r>
            <a:r>
              <a:rPr lang="ru-RU" sz="2000" spc="-60" dirty="0" smtClean="0">
                <a:latin typeface="Calibri" pitchFamily="34" charset="0"/>
              </a:rPr>
              <a:t>, как правило, не предназначаются для воспроизведения высококачественного звука, </a:t>
            </a:r>
          </a:p>
          <a:p>
            <a:r>
              <a:rPr lang="ru-RU" sz="2000" spc="-60" dirty="0" smtClean="0">
                <a:latin typeface="Calibri" pitchFamily="34" charset="0"/>
              </a:rPr>
              <a:t>они нужны для создания атмосферы в играх, </a:t>
            </a:r>
          </a:p>
          <a:p>
            <a:r>
              <a:rPr lang="ru-RU" sz="2000" spc="-60" dirty="0" smtClean="0">
                <a:latin typeface="Calibri" pitchFamily="34" charset="0"/>
              </a:rPr>
              <a:t>прослушивания мелодий во время работы как фон, </a:t>
            </a:r>
          </a:p>
          <a:p>
            <a:r>
              <a:rPr lang="ru-RU" sz="2000" spc="-60" dirty="0" smtClean="0">
                <a:latin typeface="Calibri" pitchFamily="34" charset="0"/>
              </a:rPr>
              <a:t>для воспроизведения аудиокниг. </a:t>
            </a:r>
          </a:p>
          <a:p>
            <a:endParaRPr lang="ru-RU" sz="20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Но если вы меломан, то, возможно, рациональнее будет купить хороший музыкальный центр, чем тратить большие деньги на хорошую звуковую карту и компьютерную акустику высшего класса, в большинстве случаев такой комплект обойдётся намного дороже.</a:t>
            </a:r>
            <a:endParaRPr lang="ru-RU" sz="2000" spc="-6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Звуковые колонки</a:t>
            </a:r>
            <a:endParaRPr lang="ru-RU" sz="44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60" dirty="0" smtClean="0">
                <a:latin typeface="Calibri" pitchFamily="34" charset="0"/>
              </a:rPr>
              <a:t>Любая акустика, в том числе и компьютерная, </a:t>
            </a:r>
          </a:p>
          <a:p>
            <a:r>
              <a:rPr lang="ru-RU" sz="2000" spc="-60" dirty="0" smtClean="0">
                <a:latin typeface="Calibri" pitchFamily="34" charset="0"/>
              </a:rPr>
              <a:t>бывает </a:t>
            </a:r>
            <a:r>
              <a:rPr lang="ru-RU" sz="2000" b="1" i="1" spc="-60" dirty="0" smtClean="0">
                <a:latin typeface="Calibri" pitchFamily="34" charset="0"/>
              </a:rPr>
              <a:t>активной</a:t>
            </a:r>
            <a:r>
              <a:rPr lang="ru-RU" sz="2000" spc="-60" dirty="0" smtClean="0">
                <a:latin typeface="Calibri" pitchFamily="34" charset="0"/>
              </a:rPr>
              <a:t> и </a:t>
            </a:r>
            <a:r>
              <a:rPr lang="ru-RU" sz="2000" b="1" i="1" spc="-60" dirty="0" smtClean="0">
                <a:latin typeface="Calibri" pitchFamily="34" charset="0"/>
              </a:rPr>
              <a:t>пассивной</a:t>
            </a:r>
            <a:r>
              <a:rPr lang="ru-RU" sz="2000" spc="-60" dirty="0" smtClean="0">
                <a:latin typeface="Calibri" pitchFamily="34" charset="0"/>
              </a:rPr>
              <a:t>. </a:t>
            </a:r>
          </a:p>
          <a:p>
            <a:endParaRPr lang="ru-RU" sz="2000" spc="-60" dirty="0" smtClean="0">
              <a:latin typeface="Calibri" pitchFamily="34" charset="0"/>
            </a:endParaRPr>
          </a:p>
          <a:p>
            <a:r>
              <a:rPr lang="ru-RU" sz="2000" spc="-60" dirty="0" smtClean="0">
                <a:latin typeface="Calibri" pitchFamily="34" charset="0"/>
              </a:rPr>
              <a:t>В отличие от пассивных, </a:t>
            </a:r>
          </a:p>
          <a:p>
            <a:r>
              <a:rPr lang="ru-RU" sz="2000" spc="-60" dirty="0" smtClean="0">
                <a:latin typeface="Calibri" pitchFamily="34" charset="0"/>
              </a:rPr>
              <a:t>в активных колонках есть встроенный </a:t>
            </a:r>
            <a:r>
              <a:rPr lang="ru-RU" sz="2000" b="1" i="1" spc="-60" dirty="0" smtClean="0">
                <a:latin typeface="Calibri" pitchFamily="34" charset="0"/>
              </a:rPr>
              <a:t>усилитель</a:t>
            </a:r>
            <a:r>
              <a:rPr lang="ru-RU" sz="2000" spc="-60" dirty="0" smtClean="0">
                <a:latin typeface="Calibri" pitchFamily="34" charset="0"/>
              </a:rPr>
              <a:t>, </a:t>
            </a:r>
          </a:p>
          <a:p>
            <a:r>
              <a:rPr lang="ru-RU" sz="2000" spc="-60" dirty="0" smtClean="0">
                <a:latin typeface="Calibri" pitchFamily="34" charset="0"/>
              </a:rPr>
              <a:t>который позволяет добиться полноценного качественного и громкого звука от звуковой карты.</a:t>
            </a:r>
            <a:endParaRPr lang="ru-RU" sz="2000" spc="-6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4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60363">
              <a:buFont typeface="Wingdings" pitchFamily="2" charset="2"/>
              <a:buChar char="ü"/>
            </a:pPr>
            <a:r>
              <a:rPr lang="ru-RU" sz="2000" b="1" i="1" spc="-70" dirty="0" smtClean="0">
                <a:latin typeface="Calibri" pitchFamily="34" charset="0"/>
              </a:rPr>
              <a:t>Формат. </a:t>
            </a:r>
            <a:r>
              <a:rPr lang="ru-RU" sz="2000" spc="-70" dirty="0" smtClean="0">
                <a:latin typeface="Calibri" pitchFamily="34" charset="0"/>
              </a:rPr>
              <a:t>Акустические системы бывают разного формата: от 2.0 до 7.1. Формат 2.0 означает, что акустическая система состоит из двух колонок и предлагает двухканальный звук. Когда к двум колонкам добавляется сабвуфер (служащий для воспроизведения низких частот), то получается формат 2.1, или 3 канала. </a:t>
            </a:r>
          </a:p>
          <a:p>
            <a:pPr marL="536575" indent="-360363"/>
            <a:endParaRPr lang="ru-RU" sz="800" spc="-70" dirty="0" smtClean="0">
              <a:latin typeface="Calibri" pitchFamily="34" charset="0"/>
            </a:endParaRPr>
          </a:p>
          <a:p>
            <a:pPr marL="536575" indent="-360363">
              <a:buFont typeface="Wingdings" pitchFamily="2" charset="2"/>
              <a:buChar char="ü"/>
            </a:pPr>
            <a:r>
              <a:rPr lang="ru-RU" sz="2000" b="1" i="1" spc="-70" dirty="0" smtClean="0">
                <a:latin typeface="Calibri" pitchFamily="34" charset="0"/>
              </a:rPr>
              <a:t>Мощность (не путать с громкостью). </a:t>
            </a:r>
            <a:r>
              <a:rPr lang="ru-RU" sz="2000" spc="-70" dirty="0" smtClean="0">
                <a:latin typeface="Calibri" pitchFamily="34" charset="0"/>
              </a:rPr>
              <a:t>Мощность колонок оценивается двумя способами. Первый называется </a:t>
            </a:r>
            <a:r>
              <a:rPr lang="ru-RU" sz="2000" b="1" i="1" spc="-70" dirty="0" smtClean="0">
                <a:latin typeface="Calibri" pitchFamily="34" charset="0"/>
              </a:rPr>
              <a:t>Peak Music Power Output </a:t>
            </a:r>
            <a:r>
              <a:rPr lang="ru-RU" sz="2000" spc="-70" dirty="0" smtClean="0">
                <a:latin typeface="Calibri" pitchFamily="34" charset="0"/>
              </a:rPr>
              <a:t>— он характеризует максимальное значение мощности, при котором акустическая система не получает механических повреждений. Второй, </a:t>
            </a:r>
            <a:r>
              <a:rPr lang="ru-RU" sz="2000" b="1" i="1" spc="-70" dirty="0" smtClean="0">
                <a:latin typeface="Calibri" pitchFamily="34" charset="0"/>
              </a:rPr>
              <a:t>RMS</a:t>
            </a:r>
            <a:r>
              <a:rPr lang="ru-RU" sz="2000" spc="-70" dirty="0" smtClean="0">
                <a:latin typeface="Calibri" pitchFamily="34" charset="0"/>
              </a:rPr>
              <a:t>, указывает, какую мощность может выдавать акустика, сохраняя при этом допустимый уровень искажений сигнала. </a:t>
            </a:r>
            <a:endParaRPr lang="ru-RU" sz="2000" spc="-70" dirty="0"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звуковых колонок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786182" y="6143644"/>
            <a:ext cx="300039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AD23A6"/>
                </a:solidFill>
                <a:latin typeface="Monotype Corsiva" pitchFamily="66" charset="0"/>
              </a:rPr>
              <a:t>Вернуться в содержание</a:t>
            </a:r>
            <a:endParaRPr lang="ru-RU" sz="2000" b="1" dirty="0">
              <a:solidFill>
                <a:srgbClr val="AD23A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60363"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Чувствительность. </a:t>
            </a:r>
            <a:r>
              <a:rPr lang="ru-RU" sz="2000" spc="-70" dirty="0" smtClean="0">
                <a:latin typeface="Calibri" pitchFamily="34" charset="0"/>
              </a:rPr>
              <a:t>Этот параметр измеряется в децибелах (дБ) и характеризует эффективность преобразования электрической энергии в звуковую. Именно чувствительность колонок определяет их громкость. Чем она выше, тем большее звуковое давление оказывает акустическая система в радиусе 1 метр. Средним показателем чувствительности считается 84—94 дБ.</a:t>
            </a:r>
          </a:p>
          <a:p>
            <a:pPr marL="536575" indent="-360363">
              <a:buFont typeface="Wingdings" pitchFamily="2" charset="2"/>
              <a:buChar char="ü"/>
            </a:pPr>
            <a:endParaRPr lang="ru-RU" sz="2000" b="1" i="1" spc="-60" dirty="0" smtClean="0">
              <a:latin typeface="Calibri" pitchFamily="34" charset="0"/>
            </a:endParaRPr>
          </a:p>
          <a:p>
            <a:pPr marL="536575" indent="-360363"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Диапазон воспроизводимых частот. </a:t>
            </a:r>
            <a:r>
              <a:rPr lang="ru-RU" sz="2000" spc="-60" dirty="0" smtClean="0">
                <a:latin typeface="Calibri" pitchFamily="34" charset="0"/>
              </a:rPr>
              <a:t>Человеческое ухо способно воспринимать частоты от 20 до 20 000 Гц, соответственно, чем шире этот диапазон у колонок, тем более насыщенный звук они могут воспроизводить.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звуковых колонок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1785918" y="1071546"/>
            <a:ext cx="6715172" cy="5002248"/>
            <a:chOff x="1785918" y="1071546"/>
            <a:chExt cx="6715172" cy="500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85918" y="107154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85918" y="6072206"/>
              <a:ext cx="6715172" cy="1588"/>
            </a:xfrm>
            <a:prstGeom prst="line">
              <a:avLst/>
            </a:prstGeom>
            <a:ln w="31750" cap="rnd" cmpd="sng">
              <a:gradFill>
                <a:gsLst>
                  <a:gs pos="0">
                    <a:srgbClr val="C1E1ED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1785918" y="1351508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360363">
              <a:buFont typeface="Wingdings" pitchFamily="2" charset="2"/>
              <a:buChar char="ü"/>
            </a:pPr>
            <a:r>
              <a:rPr lang="ru-RU" sz="2000" b="1" i="1" spc="-60" dirty="0" smtClean="0">
                <a:latin typeface="Calibri" pitchFamily="34" charset="0"/>
              </a:rPr>
              <a:t>Особенности конструкции. </a:t>
            </a:r>
            <a:r>
              <a:rPr lang="ru-RU" sz="2000" spc="-60" dirty="0" smtClean="0">
                <a:latin typeface="Calibri" pitchFamily="34" charset="0"/>
              </a:rPr>
              <a:t>Важной характеристикой любых колонок является </a:t>
            </a:r>
            <a:r>
              <a:rPr lang="ru-RU" sz="2000" b="1" i="1" spc="-60" dirty="0" smtClean="0">
                <a:latin typeface="Calibri" pitchFamily="34" charset="0"/>
              </a:rPr>
              <a:t>материал</a:t>
            </a:r>
            <a:r>
              <a:rPr lang="ru-RU" sz="2000" spc="-60" dirty="0" smtClean="0">
                <a:latin typeface="Calibri" pitchFamily="34" charset="0"/>
              </a:rPr>
              <a:t>, из которого изготавливается их корпус. </a:t>
            </a:r>
          </a:p>
          <a:p>
            <a:pPr marL="536575" indent="-360363"/>
            <a:r>
              <a:rPr lang="ru-RU" sz="2000" spc="-60" dirty="0" smtClean="0">
                <a:latin typeface="Calibri" pitchFamily="34" charset="0"/>
              </a:rPr>
              <a:t>       Сегодня распространены корпуса из </a:t>
            </a:r>
            <a:r>
              <a:rPr lang="ru-RU" sz="2000" b="1" i="1" spc="-60" dirty="0" smtClean="0">
                <a:latin typeface="Calibri" pitchFamily="34" charset="0"/>
              </a:rPr>
              <a:t>пластика</a:t>
            </a:r>
            <a:r>
              <a:rPr lang="ru-RU" sz="2000" spc="-60" dirty="0" smtClean="0">
                <a:latin typeface="Calibri" pitchFamily="34" charset="0"/>
              </a:rPr>
              <a:t>, </a:t>
            </a:r>
            <a:r>
              <a:rPr lang="ru-RU" sz="2000" b="1" i="1" spc="-60" dirty="0" smtClean="0">
                <a:latin typeface="Calibri" pitchFamily="34" charset="0"/>
              </a:rPr>
              <a:t>древесностружечных плит (ДСП) </a:t>
            </a:r>
            <a:r>
              <a:rPr lang="ru-RU" sz="2000" spc="-60" dirty="0" smtClean="0">
                <a:latin typeface="Calibri" pitchFamily="34" charset="0"/>
              </a:rPr>
              <a:t>и </a:t>
            </a:r>
            <a:r>
              <a:rPr lang="ru-RU" sz="2000" b="1" i="1" spc="-60" dirty="0" smtClean="0">
                <a:latin typeface="Calibri" pitchFamily="34" charset="0"/>
              </a:rPr>
              <a:t>древесноволокнистых плит средней плотности (MDF)</a:t>
            </a:r>
            <a:r>
              <a:rPr lang="ru-RU" sz="2000" spc="-60" dirty="0" smtClean="0">
                <a:latin typeface="Calibri" pitchFamily="34" charset="0"/>
              </a:rPr>
              <a:t>.</a:t>
            </a:r>
            <a:r>
              <a:rPr lang="ru-RU" sz="2000" b="1" i="1" spc="-60" dirty="0" smtClean="0">
                <a:latin typeface="Calibri" pitchFamily="34" charset="0"/>
              </a:rPr>
              <a:t> </a:t>
            </a:r>
          </a:p>
          <a:p>
            <a:pPr marL="536575" indent="-360363"/>
            <a:r>
              <a:rPr lang="ru-RU" sz="2000" spc="-60" dirty="0" smtClean="0">
                <a:latin typeface="Calibri" pitchFamily="34" charset="0"/>
              </a:rPr>
              <a:t>       Пластиковые корпуса недорогие и легкие, а корпуса из ДСП и MDF обладают большим весом, но обеспечивают более качественный звук. Некоторые эксклюзивные модели колонок выполнены из дорогих пород дерева, такие системы стоят заметно дороже обычных.</a:t>
            </a:r>
            <a:endParaRPr lang="ru-RU" sz="2000" spc="-60" dirty="0"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5438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Параметры звуковых колонок ...</a:t>
            </a:r>
            <a:endParaRPr lang="ru-RU" sz="3200" b="1" dirty="0">
              <a:ln w="11430"/>
              <a:solidFill>
                <a:srgbClr val="FFC000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Gen5_wrldcomm_prnt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PPPGen5_wrldcomm_prnt</Template>
  <TotalTime>944</TotalTime>
  <Words>430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Cambria</vt:lpstr>
      <vt:lpstr>Bookman Old Style</vt:lpstr>
      <vt:lpstr>Calibri</vt:lpstr>
      <vt:lpstr>Wingdings</vt:lpstr>
      <vt:lpstr>Monotype Corsiva</vt:lpstr>
      <vt:lpstr>Times New Roman</vt:lpstr>
      <vt:lpstr>PPPGen5_wrldcomm_prnt</vt:lpstr>
      <vt:lpstr>Периферийные устройства ПК</vt:lpstr>
      <vt:lpstr>Звуковые колонки</vt:lpstr>
      <vt:lpstr>Звуковые колонки</vt:lpstr>
      <vt:lpstr>Звуковые колонки</vt:lpstr>
      <vt:lpstr>Параметры звуковых колонок ...</vt:lpstr>
      <vt:lpstr>Параметры звуковых колонок ...</vt:lpstr>
      <vt:lpstr>Параметры звуковых колонок ...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Периферийные устройства ПК</dc:title>
  <dc:creator>Kris</dc:creator>
  <cp:lastModifiedBy>prophetic</cp:lastModifiedBy>
  <cp:revision>132</cp:revision>
  <dcterms:created xsi:type="dcterms:W3CDTF">2010-11-01T16:59:02Z</dcterms:created>
  <dcterms:modified xsi:type="dcterms:W3CDTF">2020-12-12T05:59:33Z</dcterms:modified>
</cp:coreProperties>
</file>